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40" r:id="rId1"/>
  </p:sldMasterIdLst>
  <p:sldIdLst>
    <p:sldId id="256" r:id="rId2"/>
    <p:sldId id="258" r:id="rId3"/>
    <p:sldId id="259" r:id="rId4"/>
    <p:sldId id="261" r:id="rId5"/>
    <p:sldId id="268" r:id="rId6"/>
    <p:sldId id="262" r:id="rId7"/>
    <p:sldId id="282" r:id="rId8"/>
    <p:sldId id="278" r:id="rId9"/>
    <p:sldId id="277" r:id="rId10"/>
    <p:sldId id="283" r:id="rId11"/>
    <p:sldId id="273" r:id="rId12"/>
    <p:sldId id="274" r:id="rId13"/>
    <p:sldId id="285" r:id="rId14"/>
    <p:sldId id="263" r:id="rId15"/>
    <p:sldId id="275" r:id="rId16"/>
    <p:sldId id="276" r:id="rId17"/>
    <p:sldId id="279" r:id="rId18"/>
    <p:sldId id="269" r:id="rId19"/>
    <p:sldId id="272" r:id="rId20"/>
    <p:sldId id="271" r:id="rId21"/>
    <p:sldId id="281" r:id="rId22"/>
    <p:sldId id="284" r:id="rId23"/>
    <p:sldId id="265" r:id="rId24"/>
    <p:sldId id="270" r:id="rId25"/>
    <p:sldId id="260" r:id="rId26"/>
    <p:sldId id="267" r:id="rId27"/>
    <p:sldId id="266"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79" autoAdjust="0"/>
    <p:restoredTop sz="94660"/>
  </p:normalViewPr>
  <p:slideViewPr>
    <p:cSldViewPr>
      <p:cViewPr varScale="1">
        <p:scale>
          <a:sx n="88" d="100"/>
          <a:sy n="88" d="100"/>
        </p:scale>
        <p:origin x="-1038"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1FC21F71-87A6-4D91-B1D9-EC9101756C05}" type="datetimeFigureOut">
              <a:rPr lang="en-US" smtClean="0"/>
              <a:pPr/>
              <a:t>3/14/2015</a:t>
            </a:fld>
            <a:endParaRPr lang="en-US"/>
          </a:p>
        </p:txBody>
      </p:sp>
      <p:sp>
        <p:nvSpPr>
          <p:cNvPr id="5" name="Footer Placeholder 4"/>
          <p:cNvSpPr>
            <a:spLocks noGrp="1"/>
          </p:cNvSpPr>
          <p:nvPr>
            <p:ph type="ftr" sz="quarter" idx="11"/>
          </p:nvPr>
        </p:nvSpPr>
        <p:spPr>
          <a:xfrm>
            <a:off x="1174044" y="5357592"/>
            <a:ext cx="5034845" cy="365125"/>
          </a:xfrm>
        </p:spPr>
        <p:txBody>
          <a:bodyPr/>
          <a:lstStyle/>
          <a:p>
            <a:endParaRPr lang="en-US"/>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E2187C4E-D940-41DB-AF34-73912E2C15B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C21F71-87A6-4D91-B1D9-EC9101756C05}" type="datetimeFigureOut">
              <a:rPr lang="en-US" smtClean="0"/>
              <a:pPr/>
              <a:t>3/14/2015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187C4E-D940-41DB-AF34-73912E2C15B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C21F71-87A6-4D91-B1D9-EC9101756C05}" type="datetimeFigureOut">
              <a:rPr lang="en-US" smtClean="0"/>
              <a:pPr/>
              <a:t>3/14/2015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187C4E-D940-41DB-AF34-73912E2C15B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C21F71-87A6-4D91-B1D9-EC9101756C05}" type="datetimeFigureOut">
              <a:rPr lang="en-US" smtClean="0"/>
              <a:pPr/>
              <a:t>3/14/2015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187C4E-D940-41DB-AF34-73912E2C15B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C21F71-87A6-4D91-B1D9-EC9101756C05}" type="datetimeFigureOut">
              <a:rPr lang="en-US" smtClean="0"/>
              <a:pPr/>
              <a:t>3/14/2015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187C4E-D940-41DB-AF34-73912E2C15B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1FC21F71-87A6-4D91-B1D9-EC9101756C05}" type="datetimeFigureOut">
              <a:rPr lang="en-US" smtClean="0"/>
              <a:pPr/>
              <a:t>3/14/2015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187C4E-D940-41DB-AF34-73912E2C15B1}" type="slidenum">
              <a:rPr lang="en-US" smtClean="0"/>
              <a:pPr/>
              <a:t>‹#›</a:t>
            </a:fld>
            <a:endParaRPr lang="en-US"/>
          </a:p>
        </p:txBody>
      </p:sp>
      <p:sp>
        <p:nvSpPr>
          <p:cNvPr id="9" name="Content Placeholder 8"/>
          <p:cNvSpPr>
            <a:spLocks noGrp="1"/>
          </p:cNvSpPr>
          <p:nvPr>
            <p:ph sz="quarter" idx="13"/>
          </p:nvPr>
        </p:nvSpPr>
        <p:spPr>
          <a:xfrm>
            <a:off x="1298448" y="2121407"/>
            <a:ext cx="3200400" cy="36027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1FC21F71-87A6-4D91-B1D9-EC9101756C05}" type="datetimeFigureOut">
              <a:rPr lang="en-US" smtClean="0"/>
              <a:pPr/>
              <a:t>3/14/2015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2187C4E-D940-41DB-AF34-73912E2C15B1}" type="slidenum">
              <a:rPr lang="en-US" smtClean="0"/>
              <a:pPr/>
              <a:t>‹#›</a:t>
            </a:fld>
            <a:endParaRPr lang="en-US"/>
          </a:p>
        </p:txBody>
      </p:sp>
      <p:sp>
        <p:nvSpPr>
          <p:cNvPr id="11" name="Content Placeholder 10"/>
          <p:cNvSpPr>
            <a:spLocks noGrp="1"/>
          </p:cNvSpPr>
          <p:nvPr>
            <p:ph sz="quarter" idx="13"/>
          </p:nvPr>
        </p:nvSpPr>
        <p:spPr>
          <a:xfrm>
            <a:off x="1298448" y="2944368"/>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FC21F71-87A6-4D91-B1D9-EC9101756C05}" type="datetimeFigureOut">
              <a:rPr lang="en-US" smtClean="0"/>
              <a:pPr/>
              <a:t>3/14/2015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2187C4E-D940-41DB-AF34-73912E2C15B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C21F71-87A6-4D91-B1D9-EC9101756C05}" type="datetimeFigureOut">
              <a:rPr lang="en-US" smtClean="0"/>
              <a:pPr/>
              <a:t>3/14/2015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2187C4E-D940-41DB-AF34-73912E2C15B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n-US" smtClean="0"/>
              <a:t>Click to edit Master title style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1698" y="5885672"/>
            <a:ext cx="1213821" cy="365125"/>
          </a:xfrm>
        </p:spPr>
        <p:txBody>
          <a:bodyPr/>
          <a:lstStyle/>
          <a:p>
            <a:fld id="{1FC21F71-87A6-4D91-B1D9-EC9101756C05}" type="datetimeFigureOut">
              <a:rPr lang="en-US" smtClean="0"/>
              <a:pPr/>
              <a:t>3/14/2015</a:t>
            </a:fld>
            <a:endParaRPr lang="en-US"/>
          </a:p>
        </p:txBody>
      </p:sp>
      <p:sp>
        <p:nvSpPr>
          <p:cNvPr id="6" name="Footer Placeholder 5"/>
          <p:cNvSpPr>
            <a:spLocks noGrp="1"/>
          </p:cNvSpPr>
          <p:nvPr>
            <p:ph type="ftr" sz="quarter" idx="11"/>
          </p:nvPr>
        </p:nvSpPr>
        <p:spPr>
          <a:xfrm rot="-60000">
            <a:off x="914554" y="5829261"/>
            <a:ext cx="3522607" cy="365125"/>
          </a:xfrm>
        </p:spPr>
        <p:txBody>
          <a:bodyPr/>
          <a:lstStyle/>
          <a:p>
            <a:endParaRPr lang="en-US"/>
          </a:p>
        </p:txBody>
      </p:sp>
      <p:sp>
        <p:nvSpPr>
          <p:cNvPr id="7" name="Slide Number Placeholder 6"/>
          <p:cNvSpPr>
            <a:spLocks noGrp="1"/>
          </p:cNvSpPr>
          <p:nvPr>
            <p:ph type="sldNum" sz="quarter" idx="12"/>
          </p:nvPr>
        </p:nvSpPr>
        <p:spPr>
          <a:xfrm rot="60000">
            <a:off x="7557313" y="5896961"/>
            <a:ext cx="554023" cy="365125"/>
          </a:xfrm>
        </p:spPr>
        <p:txBody>
          <a:bodyPr/>
          <a:lstStyle/>
          <a:p>
            <a:fld id="{E2187C4E-D940-41DB-AF34-73912E2C15B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5936" y="5888737"/>
            <a:ext cx="1213821" cy="365125"/>
          </a:xfrm>
        </p:spPr>
        <p:txBody>
          <a:bodyPr/>
          <a:lstStyle/>
          <a:p>
            <a:fld id="{1FC21F71-87A6-4D91-B1D9-EC9101756C05}" type="datetimeFigureOut">
              <a:rPr lang="en-US" smtClean="0"/>
              <a:pPr/>
              <a:t>3/14/2015</a:t>
            </a:fld>
            <a:endParaRPr lang="en-US"/>
          </a:p>
        </p:txBody>
      </p:sp>
      <p:sp>
        <p:nvSpPr>
          <p:cNvPr id="6" name="Footer Placeholder 5"/>
          <p:cNvSpPr>
            <a:spLocks noGrp="1"/>
          </p:cNvSpPr>
          <p:nvPr>
            <p:ph type="ftr" sz="quarter" idx="11"/>
          </p:nvPr>
        </p:nvSpPr>
        <p:spPr>
          <a:xfrm rot="-60000">
            <a:off x="914569" y="5831037"/>
            <a:ext cx="3319043" cy="365125"/>
          </a:xfrm>
        </p:spPr>
        <p:txBody>
          <a:bodyPr/>
          <a:lstStyle/>
          <a:p>
            <a:endParaRPr lang="en-US"/>
          </a:p>
        </p:txBody>
      </p:sp>
      <p:sp>
        <p:nvSpPr>
          <p:cNvPr id="7" name="Slide Number Placeholder 6"/>
          <p:cNvSpPr>
            <a:spLocks noGrp="1"/>
          </p:cNvSpPr>
          <p:nvPr>
            <p:ph type="sldNum" sz="quarter" idx="12"/>
          </p:nvPr>
        </p:nvSpPr>
        <p:spPr>
          <a:xfrm rot="60000">
            <a:off x="7562089" y="5900026"/>
            <a:ext cx="554023" cy="365125"/>
          </a:xfrm>
        </p:spPr>
        <p:txBody>
          <a:bodyPr/>
          <a:lstStyle/>
          <a:p>
            <a:fld id="{E2187C4E-D940-41DB-AF34-73912E2C15B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1FC21F71-87A6-4D91-B1D9-EC9101756C05}" type="datetimeFigureOut">
              <a:rPr lang="en-US" smtClean="0"/>
              <a:pPr/>
              <a:t>3/14/2015</a:t>
            </a:fld>
            <a:endParaRPr lang="en-US"/>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n-US"/>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E2187C4E-D940-41DB-AF34-73912E2C15B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4141" r:id="rId1"/>
    <p:sldLayoutId id="2147484142" r:id="rId2"/>
    <p:sldLayoutId id="2147484143" r:id="rId3"/>
    <p:sldLayoutId id="2147484144" r:id="rId4"/>
    <p:sldLayoutId id="2147484145" r:id="rId5"/>
    <p:sldLayoutId id="2147484146" r:id="rId6"/>
    <p:sldLayoutId id="2147484147" r:id="rId7"/>
    <p:sldLayoutId id="2147484148" r:id="rId8"/>
    <p:sldLayoutId id="2147484149" r:id="rId9"/>
    <p:sldLayoutId id="2147484150" r:id="rId10"/>
    <p:sldLayoutId id="214748415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cajonvalley.net/webpages/tlee/" TargetMode="External"/><Relationship Id="rId2" Type="http://schemas.openxmlformats.org/officeDocument/2006/relationships/hyperlink" Target="http://www.rundesroom.com/"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3200" dirty="0" smtClean="0"/>
              <a:t>Two + 2 = Four Ways to Engage Student Mathematicians Through Writing</a:t>
            </a:r>
            <a:endParaRPr lang="en-US" sz="3200" dirty="0"/>
          </a:p>
        </p:txBody>
      </p:sp>
      <p:sp>
        <p:nvSpPr>
          <p:cNvPr id="3" name="Subtitle 2"/>
          <p:cNvSpPr>
            <a:spLocks noGrp="1"/>
          </p:cNvSpPr>
          <p:nvPr>
            <p:ph type="subTitle" idx="1"/>
          </p:nvPr>
        </p:nvSpPr>
        <p:spPr/>
        <p:txBody>
          <a:bodyPr>
            <a:normAutofit fontScale="92500" lnSpcReduction="10000"/>
          </a:bodyPr>
          <a:lstStyle/>
          <a:p>
            <a:endParaRPr lang="en-US" dirty="0" smtClean="0"/>
          </a:p>
          <a:p>
            <a:r>
              <a:rPr lang="en-US" dirty="0" smtClean="0"/>
              <a:t>Cindy Townsend</a:t>
            </a:r>
          </a:p>
          <a:p>
            <a:r>
              <a:rPr lang="en-US" dirty="0" smtClean="0"/>
              <a:t>Amanda Collier</a:t>
            </a:r>
          </a:p>
          <a:p>
            <a:r>
              <a:rPr lang="en-US" smtClean="0"/>
              <a:t>KCM 2015</a:t>
            </a:r>
            <a:endParaRPr lang="en-US"/>
          </a:p>
        </p:txBody>
      </p:sp>
    </p:spTree>
    <p:extLst>
      <p:ext uri="{BB962C8B-B14F-4D97-AF65-F5344CB8AC3E}">
        <p14:creationId xmlns:p14="http://schemas.microsoft.com/office/powerpoint/2010/main" xmlns="" val="9186670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Interactive Math Journal</a:t>
            </a:r>
            <a:endParaRPr lang="en-US" sz="3600" dirty="0"/>
          </a:p>
        </p:txBody>
      </p:sp>
      <p:pic>
        <p:nvPicPr>
          <p:cNvPr id="6" name="Content Placeholder 5" descr="math_journal_demo-001.JPG"/>
          <p:cNvPicPr>
            <a:picLocks noGrp="1" noChangeAspect="1"/>
          </p:cNvPicPr>
          <p:nvPr>
            <p:ph idx="1"/>
          </p:nvPr>
        </p:nvPicPr>
        <p:blipFill>
          <a:blip r:embed="rId2" cstate="print"/>
          <a:stretch>
            <a:fillRect/>
          </a:stretch>
        </p:blipFill>
        <p:spPr>
          <a:xfrm>
            <a:off x="838200" y="1981200"/>
            <a:ext cx="7452787" cy="3729481"/>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762001"/>
            <a:ext cx="6965245" cy="685800"/>
          </a:xfrm>
        </p:spPr>
        <p:txBody>
          <a:bodyPr>
            <a:normAutofit/>
          </a:bodyPr>
          <a:lstStyle/>
          <a:p>
            <a:r>
              <a:rPr lang="en-US" sz="3600" dirty="0" smtClean="0"/>
              <a:t>Interactive Math Journal</a:t>
            </a:r>
            <a:endParaRPr lang="en-US" sz="3600" dirty="0"/>
          </a:p>
        </p:txBody>
      </p:sp>
      <p:pic>
        <p:nvPicPr>
          <p:cNvPr id="6" name="Content Placeholder 5" descr="journal_fraction01.bmp.jpg"/>
          <p:cNvPicPr>
            <a:picLocks noGrp="1" noChangeAspect="1"/>
          </p:cNvPicPr>
          <p:nvPr>
            <p:ph sz="quarter" idx="13"/>
          </p:nvPr>
        </p:nvPicPr>
        <p:blipFill>
          <a:blip r:embed="rId2" cstate="print"/>
          <a:stretch>
            <a:fillRect/>
          </a:stretch>
        </p:blipFill>
        <p:spPr>
          <a:xfrm>
            <a:off x="990600" y="1471109"/>
            <a:ext cx="3505200" cy="4502244"/>
          </a:xfrm>
        </p:spPr>
      </p:pic>
      <p:pic>
        <p:nvPicPr>
          <p:cNvPr id="7" name="Content Placeholder 6" descr="journal_fractions02.bmp.jpg"/>
          <p:cNvPicPr>
            <a:picLocks noGrp="1" noChangeAspect="1"/>
          </p:cNvPicPr>
          <p:nvPr>
            <p:ph sz="quarter" idx="14"/>
          </p:nvPr>
        </p:nvPicPr>
        <p:blipFill>
          <a:blip r:embed="rId3" cstate="print"/>
          <a:stretch>
            <a:fillRect/>
          </a:stretch>
        </p:blipFill>
        <p:spPr>
          <a:xfrm>
            <a:off x="4724400" y="1524000"/>
            <a:ext cx="3396054" cy="4396020"/>
          </a:xfrm>
        </p:spPr>
      </p:pic>
    </p:spTree>
    <p:extLst>
      <p:ext uri="{BB962C8B-B14F-4D97-AF65-F5344CB8AC3E}">
        <p14:creationId xmlns:p14="http://schemas.microsoft.com/office/powerpoint/2010/main" xmlns="" val="21932444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741383"/>
            <a:ext cx="6965245" cy="706417"/>
          </a:xfrm>
        </p:spPr>
        <p:txBody>
          <a:bodyPr>
            <a:normAutofit/>
          </a:bodyPr>
          <a:lstStyle/>
          <a:p>
            <a:r>
              <a:rPr lang="en-US" sz="3600" dirty="0" smtClean="0"/>
              <a:t>Reflection Sample</a:t>
            </a:r>
            <a:endParaRPr lang="en-US" sz="3600" dirty="0"/>
          </a:p>
        </p:txBody>
      </p:sp>
      <p:pic>
        <p:nvPicPr>
          <p:cNvPr id="6" name="Content Placeholder 5" descr="journal_fractions03.bmp.jpg"/>
          <p:cNvPicPr>
            <a:picLocks noGrp="1" noChangeAspect="1"/>
          </p:cNvPicPr>
          <p:nvPr>
            <p:ph sz="quarter" idx="13"/>
          </p:nvPr>
        </p:nvPicPr>
        <p:blipFill>
          <a:blip r:embed="rId2" cstate="print"/>
          <a:stretch>
            <a:fillRect/>
          </a:stretch>
        </p:blipFill>
        <p:spPr>
          <a:xfrm>
            <a:off x="762000" y="1981200"/>
            <a:ext cx="3787242" cy="3810000"/>
          </a:xfrm>
        </p:spPr>
      </p:pic>
      <p:pic>
        <p:nvPicPr>
          <p:cNvPr id="7" name="Content Placeholder 6" descr="journal_fractions04.bmp.jpg"/>
          <p:cNvPicPr>
            <a:picLocks noGrp="1" noChangeAspect="1"/>
          </p:cNvPicPr>
          <p:nvPr>
            <p:ph sz="quarter" idx="14"/>
          </p:nvPr>
        </p:nvPicPr>
        <p:blipFill>
          <a:blip r:embed="rId3" cstate="print"/>
          <a:stretch>
            <a:fillRect/>
          </a:stretch>
        </p:blipFill>
        <p:spPr>
          <a:xfrm>
            <a:off x="4800600" y="1648313"/>
            <a:ext cx="3361146" cy="4600088"/>
          </a:xfrm>
        </p:spPr>
      </p:pic>
    </p:spTree>
    <p:extLst>
      <p:ext uri="{BB962C8B-B14F-4D97-AF65-F5344CB8AC3E}">
        <p14:creationId xmlns:p14="http://schemas.microsoft.com/office/powerpoint/2010/main" xmlns="" val="16714176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reflection_choices.bmp.jpg"/>
          <p:cNvPicPr>
            <a:picLocks noGrp="1" noChangeAspect="1"/>
          </p:cNvPicPr>
          <p:nvPr>
            <p:ph idx="1"/>
          </p:nvPr>
        </p:nvPicPr>
        <p:blipFill>
          <a:blip r:embed="rId2" cstate="print"/>
          <a:stretch>
            <a:fillRect/>
          </a:stretch>
        </p:blipFill>
        <p:spPr>
          <a:xfrm>
            <a:off x="1600200" y="685800"/>
            <a:ext cx="6036932" cy="5426876"/>
          </a:xfrm>
        </p:spPr>
      </p:pic>
      <p:sp>
        <p:nvSpPr>
          <p:cNvPr id="8" name="TextBox 7"/>
          <p:cNvSpPr txBox="1"/>
          <p:nvPr/>
        </p:nvSpPr>
        <p:spPr>
          <a:xfrm>
            <a:off x="6705600" y="5867400"/>
            <a:ext cx="1600200" cy="307777"/>
          </a:xfrm>
          <a:prstGeom prst="rect">
            <a:avLst/>
          </a:prstGeom>
          <a:noFill/>
        </p:spPr>
        <p:txBody>
          <a:bodyPr wrap="square" rtlCol="0">
            <a:spAutoFit/>
          </a:bodyPr>
          <a:lstStyle/>
          <a:p>
            <a:pPr algn="r"/>
            <a:r>
              <a:rPr lang="en-US" sz="1400" dirty="0" smtClean="0"/>
              <a:t>J. </a:t>
            </a:r>
            <a:r>
              <a:rPr lang="en-US" sz="1400" dirty="0" err="1" smtClean="0"/>
              <a:t>Runde</a:t>
            </a:r>
            <a:r>
              <a:rPr lang="en-US" sz="1400" dirty="0" smtClean="0"/>
              <a:t> 2012</a:t>
            </a:r>
            <a:endParaRPr lang="en-US" sz="14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817583"/>
            <a:ext cx="6965245" cy="1163617"/>
          </a:xfrm>
        </p:spPr>
        <p:txBody>
          <a:bodyPr>
            <a:normAutofit fontScale="90000"/>
          </a:bodyPr>
          <a:lstStyle/>
          <a:p>
            <a:r>
              <a:rPr lang="en-US" sz="4000" dirty="0" smtClean="0"/>
              <a:t>Solving Math Problems</a:t>
            </a:r>
            <a:r>
              <a:rPr lang="en-US" dirty="0" smtClean="0"/>
              <a:t/>
            </a:r>
            <a:br>
              <a:rPr lang="en-US" dirty="0" smtClean="0"/>
            </a:br>
            <a:r>
              <a:rPr lang="en-US" sz="4000" dirty="0" smtClean="0"/>
              <a:t>Explaining Mathematical Ideas</a:t>
            </a:r>
            <a:endParaRPr lang="en-US" dirty="0"/>
          </a:p>
        </p:txBody>
      </p:sp>
      <p:sp>
        <p:nvSpPr>
          <p:cNvPr id="3" name="Content Placeholder 2"/>
          <p:cNvSpPr>
            <a:spLocks noGrp="1"/>
          </p:cNvSpPr>
          <p:nvPr>
            <p:ph idx="1"/>
          </p:nvPr>
        </p:nvSpPr>
        <p:spPr>
          <a:xfrm>
            <a:off x="1066800" y="2286000"/>
            <a:ext cx="7010400" cy="3810000"/>
          </a:xfrm>
        </p:spPr>
        <p:txBody>
          <a:bodyPr>
            <a:normAutofit/>
          </a:bodyPr>
          <a:lstStyle/>
          <a:p>
            <a:r>
              <a:rPr lang="en-US" sz="2600" dirty="0" smtClean="0"/>
              <a:t>Apply mathematical skills to problem situations</a:t>
            </a:r>
          </a:p>
          <a:p>
            <a:r>
              <a:rPr lang="en-US" sz="2600" dirty="0" smtClean="0"/>
              <a:t>Present answers and explain their reasoning</a:t>
            </a:r>
          </a:p>
          <a:p>
            <a:r>
              <a:rPr lang="en-US" sz="2600" dirty="0" smtClean="0"/>
              <a:t>Critique the reasoning of others</a:t>
            </a:r>
          </a:p>
          <a:p>
            <a:endParaRPr lang="en-US" sz="2600" dirty="0" smtClean="0"/>
          </a:p>
          <a:p>
            <a:endParaRPr lang="en-US" dirty="0" smtClean="0"/>
          </a:p>
          <a:p>
            <a:pPr marL="0" indent="0" algn="ctr">
              <a:buNone/>
            </a:pPr>
            <a:r>
              <a:rPr lang="en-US" sz="2200" dirty="0" smtClean="0"/>
              <a:t>Writing requires students to formulate and clarify their ideas and can contribute to helping students use a variety of strategies, verify and interpret results and generalize solutions. </a:t>
            </a:r>
            <a:r>
              <a:rPr lang="en-US" sz="1300" dirty="0" smtClean="0"/>
              <a:t>(Burns 1995)</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762001"/>
            <a:ext cx="6965245" cy="685800"/>
          </a:xfrm>
        </p:spPr>
        <p:txBody>
          <a:bodyPr>
            <a:normAutofit/>
          </a:bodyPr>
          <a:lstStyle/>
          <a:p>
            <a:r>
              <a:rPr lang="en-US" sz="3600" dirty="0" smtClean="0"/>
              <a:t>Solve and Explain</a:t>
            </a:r>
            <a:endParaRPr lang="en-US" sz="3600" dirty="0"/>
          </a:p>
        </p:txBody>
      </p:sp>
      <p:pic>
        <p:nvPicPr>
          <p:cNvPr id="6" name="Content Placeholder 5" descr="journal_add01.bmp.jpg"/>
          <p:cNvPicPr>
            <a:picLocks noGrp="1" noChangeAspect="1"/>
          </p:cNvPicPr>
          <p:nvPr>
            <p:ph sz="quarter" idx="13"/>
          </p:nvPr>
        </p:nvPicPr>
        <p:blipFill>
          <a:blip r:embed="rId2" cstate="print"/>
          <a:stretch>
            <a:fillRect/>
          </a:stretch>
        </p:blipFill>
        <p:spPr>
          <a:xfrm>
            <a:off x="838200" y="1752600"/>
            <a:ext cx="3712439" cy="4114800"/>
          </a:xfrm>
        </p:spPr>
      </p:pic>
      <p:pic>
        <p:nvPicPr>
          <p:cNvPr id="7" name="Content Placeholder 6" descr="journal_fractions02.bmp.jpg"/>
          <p:cNvPicPr>
            <a:picLocks noGrp="1" noChangeAspect="1"/>
          </p:cNvPicPr>
          <p:nvPr>
            <p:ph sz="quarter" idx="14"/>
          </p:nvPr>
        </p:nvPicPr>
        <p:blipFill>
          <a:blip r:embed="rId3" cstate="print"/>
          <a:stretch>
            <a:fillRect/>
          </a:stretch>
        </p:blipFill>
        <p:spPr>
          <a:xfrm>
            <a:off x="4648200" y="1752600"/>
            <a:ext cx="3657600" cy="4114800"/>
          </a:xfrm>
        </p:spPr>
      </p:pic>
    </p:spTree>
    <p:extLst>
      <p:ext uri="{BB962C8B-B14F-4D97-AF65-F5344CB8AC3E}">
        <p14:creationId xmlns:p14="http://schemas.microsoft.com/office/powerpoint/2010/main" xmlns="" val="33365351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762001"/>
            <a:ext cx="6965245" cy="685800"/>
          </a:xfrm>
        </p:spPr>
        <p:txBody>
          <a:bodyPr>
            <a:normAutofit/>
          </a:bodyPr>
          <a:lstStyle/>
          <a:p>
            <a:r>
              <a:rPr lang="en-US" sz="3600" dirty="0" smtClean="0"/>
              <a:t>Solve and Explain</a:t>
            </a:r>
            <a:endParaRPr lang="en-US" sz="3600" dirty="0"/>
          </a:p>
        </p:txBody>
      </p:sp>
      <p:pic>
        <p:nvPicPr>
          <p:cNvPr id="6" name="Content Placeholder 5" descr="journal_add03.bmp.jpg"/>
          <p:cNvPicPr>
            <a:picLocks noGrp="1" noChangeAspect="1"/>
          </p:cNvPicPr>
          <p:nvPr>
            <p:ph sz="quarter" idx="13"/>
          </p:nvPr>
        </p:nvPicPr>
        <p:blipFill>
          <a:blip r:embed="rId2" cstate="print"/>
          <a:stretch>
            <a:fillRect/>
          </a:stretch>
        </p:blipFill>
        <p:spPr>
          <a:xfrm>
            <a:off x="838200" y="1676400"/>
            <a:ext cx="3521435" cy="4343400"/>
          </a:xfrm>
        </p:spPr>
      </p:pic>
      <p:pic>
        <p:nvPicPr>
          <p:cNvPr id="7" name="Content Placeholder 6" descr="journal_strategy01.bmp.jpg"/>
          <p:cNvPicPr>
            <a:picLocks noGrp="1" noChangeAspect="1"/>
          </p:cNvPicPr>
          <p:nvPr>
            <p:ph sz="quarter" idx="14"/>
          </p:nvPr>
        </p:nvPicPr>
        <p:blipFill>
          <a:blip r:embed="rId3" cstate="print"/>
          <a:stretch>
            <a:fillRect/>
          </a:stretch>
        </p:blipFill>
        <p:spPr>
          <a:xfrm>
            <a:off x="4495800" y="1661491"/>
            <a:ext cx="3733800" cy="4358309"/>
          </a:xfrm>
        </p:spPr>
      </p:pic>
    </p:spTree>
    <p:extLst>
      <p:ext uri="{BB962C8B-B14F-4D97-AF65-F5344CB8AC3E}">
        <p14:creationId xmlns:p14="http://schemas.microsoft.com/office/powerpoint/2010/main" xmlns="" val="33411238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95023" y="762001"/>
            <a:ext cx="6965245" cy="762000"/>
          </a:xfrm>
        </p:spPr>
        <p:txBody>
          <a:bodyPr>
            <a:normAutofit/>
          </a:bodyPr>
          <a:lstStyle/>
          <a:p>
            <a:r>
              <a:rPr lang="en-US" sz="3600" dirty="0" smtClean="0"/>
              <a:t>Critique Reasoning</a:t>
            </a:r>
            <a:endParaRPr lang="en-US" sz="3600" dirty="0"/>
          </a:p>
        </p:txBody>
      </p:sp>
      <p:pic>
        <p:nvPicPr>
          <p:cNvPr id="8" name="Content Placeholder 7" descr="journal_critique01.bmp.jpg"/>
          <p:cNvPicPr>
            <a:picLocks noGrp="1" noChangeAspect="1"/>
          </p:cNvPicPr>
          <p:nvPr>
            <p:ph sz="quarter" idx="13"/>
          </p:nvPr>
        </p:nvPicPr>
        <p:blipFill>
          <a:blip r:embed="rId2" cstate="print"/>
          <a:stretch>
            <a:fillRect/>
          </a:stretch>
        </p:blipFill>
        <p:spPr>
          <a:xfrm>
            <a:off x="990600" y="1638101"/>
            <a:ext cx="3352800" cy="4560586"/>
          </a:xfrm>
        </p:spPr>
      </p:pic>
      <p:pic>
        <p:nvPicPr>
          <p:cNvPr id="9" name="Content Placeholder 8" descr="journal_critique02.bmp.jpg"/>
          <p:cNvPicPr>
            <a:picLocks noGrp="1" noChangeAspect="1"/>
          </p:cNvPicPr>
          <p:nvPr>
            <p:ph sz="quarter" idx="14"/>
          </p:nvPr>
        </p:nvPicPr>
        <p:blipFill>
          <a:blip r:embed="rId3" cstate="print"/>
          <a:stretch>
            <a:fillRect/>
          </a:stretch>
        </p:blipFill>
        <p:spPr>
          <a:xfrm>
            <a:off x="4549306" y="1676399"/>
            <a:ext cx="3680294" cy="4502017"/>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817583"/>
            <a:ext cx="6965245" cy="782617"/>
          </a:xfrm>
        </p:spPr>
        <p:txBody>
          <a:bodyPr>
            <a:normAutofit/>
          </a:bodyPr>
          <a:lstStyle/>
          <a:p>
            <a:r>
              <a:rPr lang="en-US" sz="3600" dirty="0" smtClean="0"/>
              <a:t>Creative Writing</a:t>
            </a:r>
            <a:endParaRPr lang="en-US" sz="3600" dirty="0"/>
          </a:p>
        </p:txBody>
      </p:sp>
      <p:pic>
        <p:nvPicPr>
          <p:cNvPr id="5" name="Content Placeholder 4" descr="imagination.png"/>
          <p:cNvPicPr>
            <a:picLocks noGrp="1" noChangeAspect="1"/>
          </p:cNvPicPr>
          <p:nvPr>
            <p:ph sz="quarter" idx="13"/>
          </p:nvPr>
        </p:nvPicPr>
        <p:blipFill>
          <a:blip r:embed="rId2" cstate="print"/>
          <a:stretch>
            <a:fillRect/>
          </a:stretch>
        </p:blipFill>
        <p:spPr>
          <a:xfrm>
            <a:off x="838200" y="2052013"/>
            <a:ext cx="3657601" cy="3786866"/>
          </a:xfrm>
        </p:spPr>
      </p:pic>
      <p:sp>
        <p:nvSpPr>
          <p:cNvPr id="4" name="Content Placeholder 3"/>
          <p:cNvSpPr>
            <a:spLocks noGrp="1"/>
          </p:cNvSpPr>
          <p:nvPr>
            <p:ph sz="quarter" idx="14"/>
          </p:nvPr>
        </p:nvSpPr>
        <p:spPr>
          <a:xfrm>
            <a:off x="4800600" y="2057400"/>
            <a:ext cx="3429000" cy="3886199"/>
          </a:xfrm>
        </p:spPr>
        <p:txBody>
          <a:bodyPr>
            <a:normAutofit/>
          </a:bodyPr>
          <a:lstStyle/>
          <a:p>
            <a:r>
              <a:rPr lang="en-US" dirty="0" smtClean="0"/>
              <a:t>Gives students a new way to think about math</a:t>
            </a:r>
          </a:p>
          <a:p>
            <a:r>
              <a:rPr lang="en-US" dirty="0" smtClean="0"/>
              <a:t>Appeals to students that feel more comfortable with Language Arts</a:t>
            </a:r>
          </a:p>
          <a:p>
            <a:r>
              <a:rPr lang="en-US" dirty="0" smtClean="0"/>
              <a:t>Expands student understanding of math</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95023" y="817583"/>
            <a:ext cx="6965245" cy="706417"/>
          </a:xfrm>
        </p:spPr>
        <p:txBody>
          <a:bodyPr>
            <a:normAutofit/>
          </a:bodyPr>
          <a:lstStyle/>
          <a:p>
            <a:r>
              <a:rPr lang="en-US" sz="3600" dirty="0" smtClean="0"/>
              <a:t>Creative Writing</a:t>
            </a:r>
            <a:endParaRPr lang="en-US" sz="3600" dirty="0"/>
          </a:p>
        </p:txBody>
      </p:sp>
      <p:sp>
        <p:nvSpPr>
          <p:cNvPr id="6" name="Content Placeholder 5"/>
          <p:cNvSpPr>
            <a:spLocks noGrp="1"/>
          </p:cNvSpPr>
          <p:nvPr>
            <p:ph idx="1"/>
          </p:nvPr>
        </p:nvSpPr>
        <p:spPr>
          <a:xfrm>
            <a:off x="1143000" y="1905000"/>
            <a:ext cx="6781800" cy="3818069"/>
          </a:xfrm>
        </p:spPr>
        <p:txBody>
          <a:bodyPr/>
          <a:lstStyle/>
          <a:p>
            <a:r>
              <a:rPr lang="en-US" dirty="0" smtClean="0"/>
              <a:t>Less frequent</a:t>
            </a:r>
          </a:p>
          <a:p>
            <a:r>
              <a:rPr lang="en-US" dirty="0" smtClean="0"/>
              <a:t>Great for math journal reflections</a:t>
            </a:r>
          </a:p>
          <a:p>
            <a:r>
              <a:rPr lang="en-US" dirty="0" smtClean="0"/>
              <a:t>Can use literature as a springboard or mentor text</a:t>
            </a:r>
          </a:p>
          <a:p>
            <a:r>
              <a:rPr lang="en-US" u="sng" dirty="0" smtClean="0"/>
              <a:t>Math and Literature </a:t>
            </a:r>
            <a:r>
              <a:rPr lang="en-US" sz="1800" dirty="0" smtClean="0"/>
              <a:t>Books One and Two by Marilyn Burns and Stephanie Sheffield </a:t>
            </a:r>
          </a:p>
          <a:p>
            <a:pPr lvl="1"/>
            <a:r>
              <a:rPr lang="en-US" sz="2400" dirty="0" smtClean="0"/>
              <a:t>Ideas for book titles</a:t>
            </a:r>
          </a:p>
          <a:p>
            <a:pPr lvl="1"/>
            <a:r>
              <a:rPr lang="en-US" sz="2400" dirty="0" smtClean="0"/>
              <a:t>Be aware of purpose for writing</a:t>
            </a:r>
          </a:p>
          <a:p>
            <a:endParaRPr lang="en-US" sz="1800" dirty="0" smtClean="0"/>
          </a:p>
          <a:p>
            <a:pPr lvl="1"/>
            <a:endParaRPr lang="en-US" sz="1600" dirty="0" smtClean="0"/>
          </a:p>
          <a:p>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762001"/>
            <a:ext cx="6965245" cy="685800"/>
          </a:xfrm>
        </p:spPr>
        <p:txBody>
          <a:bodyPr>
            <a:normAutofit/>
          </a:bodyPr>
          <a:lstStyle/>
          <a:p>
            <a:r>
              <a:rPr lang="en-US" sz="3600" dirty="0" smtClean="0"/>
              <a:t>What do you notice?</a:t>
            </a:r>
            <a:endParaRPr lang="en-US" sz="3600" dirty="0"/>
          </a:p>
        </p:txBody>
      </p:sp>
      <p:pic>
        <p:nvPicPr>
          <p:cNvPr id="6" name="Content Placeholder 5" descr="JQ_fractions.bmp.jpg"/>
          <p:cNvPicPr>
            <a:picLocks noGrp="1" noChangeAspect="1"/>
          </p:cNvPicPr>
          <p:nvPr>
            <p:ph sz="quarter" idx="13"/>
          </p:nvPr>
        </p:nvPicPr>
        <p:blipFill>
          <a:blip r:embed="rId2" cstate="print"/>
          <a:stretch>
            <a:fillRect/>
          </a:stretch>
        </p:blipFill>
        <p:spPr>
          <a:xfrm>
            <a:off x="838200" y="1828800"/>
            <a:ext cx="3587287" cy="4038600"/>
          </a:xfrm>
        </p:spPr>
      </p:pic>
      <p:pic>
        <p:nvPicPr>
          <p:cNvPr id="7" name="Content Placeholder 6" descr="MJ_fractions.bmp.jpg"/>
          <p:cNvPicPr>
            <a:picLocks noGrp="1" noChangeAspect="1"/>
          </p:cNvPicPr>
          <p:nvPr>
            <p:ph sz="quarter" idx="14"/>
          </p:nvPr>
        </p:nvPicPr>
        <p:blipFill>
          <a:blip r:embed="rId3" cstate="print"/>
          <a:stretch>
            <a:fillRect/>
          </a:stretch>
        </p:blipFill>
        <p:spPr>
          <a:xfrm>
            <a:off x="4572000" y="1600200"/>
            <a:ext cx="3581400" cy="4650551"/>
          </a:xfrm>
        </p:spPr>
      </p:pic>
    </p:spTree>
    <p:extLst>
      <p:ext uri="{BB962C8B-B14F-4D97-AF65-F5344CB8AC3E}">
        <p14:creationId xmlns:p14="http://schemas.microsoft.com/office/powerpoint/2010/main" xmlns="" val="18879189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762001"/>
            <a:ext cx="6965245" cy="762000"/>
          </a:xfrm>
        </p:spPr>
        <p:txBody>
          <a:bodyPr>
            <a:normAutofit/>
          </a:bodyPr>
          <a:lstStyle/>
          <a:p>
            <a:r>
              <a:rPr lang="en-US" sz="3600" dirty="0" smtClean="0"/>
              <a:t>_____ Shrinks </a:t>
            </a:r>
            <a:r>
              <a:rPr lang="en-US" sz="2000" dirty="0" smtClean="0"/>
              <a:t>(If I was 3 inches tall)</a:t>
            </a:r>
            <a:endParaRPr lang="en-US" sz="4000" dirty="0"/>
          </a:p>
        </p:txBody>
      </p:sp>
      <p:pic>
        <p:nvPicPr>
          <p:cNvPr id="5" name="Content Placeholder 4" descr="creative_3in01.bmp.jpg"/>
          <p:cNvPicPr>
            <a:picLocks noGrp="1" noChangeAspect="1"/>
          </p:cNvPicPr>
          <p:nvPr>
            <p:ph sz="quarter" idx="13"/>
          </p:nvPr>
        </p:nvPicPr>
        <p:blipFill>
          <a:blip r:embed="rId2" cstate="print"/>
          <a:stretch>
            <a:fillRect/>
          </a:stretch>
        </p:blipFill>
        <p:spPr>
          <a:xfrm>
            <a:off x="914401" y="1752600"/>
            <a:ext cx="3693942" cy="4045858"/>
          </a:xfrm>
        </p:spPr>
      </p:pic>
      <p:pic>
        <p:nvPicPr>
          <p:cNvPr id="6" name="Content Placeholder 5" descr="creative_3in02.bmp.jpg"/>
          <p:cNvPicPr>
            <a:picLocks noGrp="1" noChangeAspect="1"/>
          </p:cNvPicPr>
          <p:nvPr>
            <p:ph sz="quarter" idx="14"/>
          </p:nvPr>
        </p:nvPicPr>
        <p:blipFill>
          <a:blip r:embed="rId3" cstate="print"/>
          <a:stretch>
            <a:fillRect/>
          </a:stretch>
        </p:blipFill>
        <p:spPr>
          <a:xfrm>
            <a:off x="4876800" y="1752601"/>
            <a:ext cx="3352800" cy="4147183"/>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762001"/>
            <a:ext cx="6965245" cy="761999"/>
          </a:xfrm>
        </p:spPr>
        <p:txBody>
          <a:bodyPr>
            <a:normAutofit/>
          </a:bodyPr>
          <a:lstStyle/>
          <a:p>
            <a:r>
              <a:rPr lang="en-US" sz="3600" dirty="0" smtClean="0"/>
              <a:t>Our numbers are missing!</a:t>
            </a:r>
            <a:endParaRPr lang="en-US" sz="3600" dirty="0"/>
          </a:p>
        </p:txBody>
      </p:sp>
      <p:pic>
        <p:nvPicPr>
          <p:cNvPr id="6" name="Content Placeholder 5" descr="K_creative.bmp.jpg"/>
          <p:cNvPicPr>
            <a:picLocks noGrp="1" noChangeAspect="1"/>
          </p:cNvPicPr>
          <p:nvPr>
            <p:ph idx="1"/>
          </p:nvPr>
        </p:nvPicPr>
        <p:blipFill>
          <a:blip r:embed="rId2" cstate="print"/>
          <a:stretch>
            <a:fillRect/>
          </a:stretch>
        </p:blipFill>
        <p:spPr>
          <a:xfrm>
            <a:off x="1066800" y="1600200"/>
            <a:ext cx="7010623" cy="4267200"/>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762001"/>
            <a:ext cx="6965245" cy="685800"/>
          </a:xfrm>
        </p:spPr>
        <p:txBody>
          <a:bodyPr>
            <a:normAutofit/>
          </a:bodyPr>
          <a:lstStyle/>
          <a:p>
            <a:r>
              <a:rPr lang="en-US" sz="3600" dirty="0" smtClean="0"/>
              <a:t>Story Starters</a:t>
            </a:r>
            <a:endParaRPr lang="en-US" sz="3600" dirty="0"/>
          </a:p>
        </p:txBody>
      </p:sp>
      <p:sp>
        <p:nvSpPr>
          <p:cNvPr id="3" name="Content Placeholder 2"/>
          <p:cNvSpPr>
            <a:spLocks noGrp="1"/>
          </p:cNvSpPr>
          <p:nvPr>
            <p:ph idx="1"/>
          </p:nvPr>
        </p:nvSpPr>
        <p:spPr>
          <a:xfrm>
            <a:off x="1143000" y="1524000"/>
            <a:ext cx="6858000" cy="4419600"/>
          </a:xfrm>
        </p:spPr>
        <p:txBody>
          <a:bodyPr>
            <a:normAutofit/>
          </a:bodyPr>
          <a:lstStyle/>
          <a:p>
            <a:r>
              <a:rPr lang="en-US" dirty="0" smtClean="0"/>
              <a:t>You found Hermione’s time turner…</a:t>
            </a:r>
          </a:p>
          <a:p>
            <a:r>
              <a:rPr lang="en-US" dirty="0" smtClean="0"/>
              <a:t>Abraham Lincoln decided he was tired of being on the penny because it is only worth one cent. Explain how he convinces George Washington to trade places with him.</a:t>
            </a:r>
          </a:p>
          <a:p>
            <a:r>
              <a:rPr lang="en-US" dirty="0" smtClean="0"/>
              <a:t>You woke up this morning and found you had the “doubles touch.” </a:t>
            </a:r>
          </a:p>
          <a:p>
            <a:r>
              <a:rPr lang="en-US" dirty="0" smtClean="0"/>
              <a:t>Circle was upset because he could not be part of </a:t>
            </a:r>
            <a:r>
              <a:rPr lang="en-US" smtClean="0"/>
              <a:t>the polygons’ </a:t>
            </a:r>
            <a:r>
              <a:rPr lang="en-US" dirty="0" smtClean="0"/>
              <a:t>secret club.</a:t>
            </a:r>
          </a:p>
          <a:p>
            <a:r>
              <a:rPr lang="en-US" dirty="0" smtClean="0"/>
              <a:t>How is a solving math problem like playing a video game?</a:t>
            </a:r>
          </a:p>
          <a:p>
            <a:endParaRPr lang="en-US" dirty="0" smtClean="0"/>
          </a:p>
          <a:p>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817583"/>
            <a:ext cx="6965245" cy="782617"/>
          </a:xfrm>
        </p:spPr>
        <p:txBody>
          <a:bodyPr>
            <a:normAutofit/>
          </a:bodyPr>
          <a:lstStyle/>
          <a:p>
            <a:r>
              <a:rPr lang="en-US" sz="3600" dirty="0" smtClean="0"/>
              <a:t>General Writing Assignments</a:t>
            </a:r>
            <a:endParaRPr lang="en-US" sz="3600" dirty="0"/>
          </a:p>
        </p:txBody>
      </p:sp>
      <p:sp>
        <p:nvSpPr>
          <p:cNvPr id="3" name="Content Placeholder 2"/>
          <p:cNvSpPr>
            <a:spLocks noGrp="1"/>
          </p:cNvSpPr>
          <p:nvPr>
            <p:ph idx="1"/>
          </p:nvPr>
        </p:nvSpPr>
        <p:spPr>
          <a:xfrm>
            <a:off x="1143000" y="1905000"/>
            <a:ext cx="6934200" cy="3962399"/>
          </a:xfrm>
        </p:spPr>
        <p:txBody>
          <a:bodyPr/>
          <a:lstStyle/>
          <a:p>
            <a:r>
              <a:rPr lang="en-US" dirty="0" smtClean="0"/>
              <a:t>Focus on an aspect of students’ mathematical learning not on their understanding of mathematics </a:t>
            </a:r>
            <a:r>
              <a:rPr lang="en-US" sz="1200" dirty="0" smtClean="0"/>
              <a:t>(Burns 1995)</a:t>
            </a:r>
          </a:p>
          <a:p>
            <a:pPr lvl="1"/>
            <a:r>
              <a:rPr lang="en-US" dirty="0" smtClean="0"/>
              <a:t>Mathematical Autobiography</a:t>
            </a:r>
          </a:p>
          <a:p>
            <a:pPr lvl="1"/>
            <a:r>
              <a:rPr lang="en-US" dirty="0" smtClean="0"/>
              <a:t>Math is important because…</a:t>
            </a:r>
          </a:p>
          <a:p>
            <a:pPr lvl="1"/>
            <a:r>
              <a:rPr lang="en-US" dirty="0" smtClean="0"/>
              <a:t>My most/least favorite activity in the unit…</a:t>
            </a:r>
          </a:p>
          <a:p>
            <a:pPr lvl="1"/>
            <a:r>
              <a:rPr lang="en-US" dirty="0" smtClean="0"/>
              <a:t>What makes a good partner…</a:t>
            </a:r>
          </a:p>
          <a:p>
            <a:pPr lvl="1"/>
            <a:r>
              <a:rPr lang="en-US" dirty="0"/>
              <a:t>W</a:t>
            </a:r>
            <a:r>
              <a:rPr lang="en-US" dirty="0" smtClean="0"/>
              <a:t>rite directions for a game or activity.</a:t>
            </a:r>
          </a:p>
          <a:p>
            <a:r>
              <a:rPr lang="en-US" dirty="0" smtClean="0"/>
              <a:t>To begin or end a unit</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95023" y="817583"/>
            <a:ext cx="6965245" cy="706418"/>
          </a:xfrm>
        </p:spPr>
        <p:txBody>
          <a:bodyPr>
            <a:normAutofit/>
          </a:bodyPr>
          <a:lstStyle/>
          <a:p>
            <a:r>
              <a:rPr lang="en-US" sz="3200" dirty="0" smtClean="0"/>
              <a:t>Write directions for a game or activity</a:t>
            </a:r>
            <a:endParaRPr lang="en-US" sz="3200" dirty="0"/>
          </a:p>
        </p:txBody>
      </p:sp>
      <p:pic>
        <p:nvPicPr>
          <p:cNvPr id="7" name="Content Placeholder 6" descr="game_directions01.bmp.jpg"/>
          <p:cNvPicPr>
            <a:picLocks noGrp="1" noChangeAspect="1"/>
          </p:cNvPicPr>
          <p:nvPr>
            <p:ph sz="quarter" idx="13"/>
          </p:nvPr>
        </p:nvPicPr>
        <p:blipFill>
          <a:blip r:embed="rId2" cstate="print"/>
          <a:stretch>
            <a:fillRect/>
          </a:stretch>
        </p:blipFill>
        <p:spPr>
          <a:xfrm>
            <a:off x="914400" y="1607554"/>
            <a:ext cx="3581401" cy="4289999"/>
          </a:xfrm>
        </p:spPr>
      </p:pic>
      <p:pic>
        <p:nvPicPr>
          <p:cNvPr id="8" name="Content Placeholder 7" descr="CD_PNexchange.bmp.jpg"/>
          <p:cNvPicPr>
            <a:picLocks noGrp="1" noChangeAspect="1"/>
          </p:cNvPicPr>
          <p:nvPr>
            <p:ph sz="quarter" idx="14"/>
          </p:nvPr>
        </p:nvPicPr>
        <p:blipFill>
          <a:blip r:embed="rId3" cstate="print"/>
          <a:stretch>
            <a:fillRect/>
          </a:stretch>
        </p:blipFill>
        <p:spPr>
          <a:xfrm>
            <a:off x="4876800" y="1600200"/>
            <a:ext cx="3257760" cy="4321636"/>
          </a:xfr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1095023" y="762001"/>
            <a:ext cx="6965245" cy="685800"/>
          </a:xfrm>
        </p:spPr>
        <p:txBody>
          <a:bodyPr>
            <a:noAutofit/>
          </a:bodyPr>
          <a:lstStyle/>
          <a:p>
            <a:r>
              <a:rPr lang="en-US" sz="3600" dirty="0" smtClean="0"/>
              <a:t>Where should I start?</a:t>
            </a:r>
            <a:endParaRPr lang="en-US" sz="3600" dirty="0"/>
          </a:p>
        </p:txBody>
      </p:sp>
      <p:sp>
        <p:nvSpPr>
          <p:cNvPr id="12" name="Content Placeholder 11"/>
          <p:cNvSpPr>
            <a:spLocks noGrp="1"/>
          </p:cNvSpPr>
          <p:nvPr>
            <p:ph idx="1"/>
          </p:nvPr>
        </p:nvSpPr>
        <p:spPr>
          <a:xfrm>
            <a:off x="1143000" y="1524000"/>
            <a:ext cx="7010400" cy="4648200"/>
          </a:xfrm>
        </p:spPr>
        <p:txBody>
          <a:bodyPr>
            <a:normAutofit/>
          </a:bodyPr>
          <a:lstStyle/>
          <a:p>
            <a:r>
              <a:rPr lang="en-US" dirty="0" smtClean="0"/>
              <a:t>Start small</a:t>
            </a:r>
          </a:p>
          <a:p>
            <a:pPr lvl="1"/>
            <a:r>
              <a:rPr lang="en-US" dirty="0" smtClean="0"/>
              <a:t>Write once a week</a:t>
            </a:r>
          </a:p>
          <a:p>
            <a:pPr lvl="1"/>
            <a:r>
              <a:rPr lang="en-US" dirty="0" smtClean="0"/>
              <a:t>Write the first 5 minutes as a bell ringer</a:t>
            </a:r>
          </a:p>
          <a:p>
            <a:pPr lvl="1"/>
            <a:r>
              <a:rPr lang="en-US" dirty="0" smtClean="0"/>
              <a:t>Write the last 5 minutes as an exit slip</a:t>
            </a:r>
          </a:p>
          <a:p>
            <a:r>
              <a:rPr lang="en-US" dirty="0" smtClean="0"/>
              <a:t>Encourage discussion</a:t>
            </a:r>
          </a:p>
          <a:p>
            <a:pPr lvl="1"/>
            <a:r>
              <a:rPr lang="en-US" dirty="0" smtClean="0"/>
              <a:t>Number talks</a:t>
            </a:r>
          </a:p>
          <a:p>
            <a:pPr lvl="1"/>
            <a:r>
              <a:rPr lang="en-US" dirty="0" smtClean="0"/>
              <a:t>Group/partner work</a:t>
            </a:r>
          </a:p>
          <a:p>
            <a:r>
              <a:rPr lang="en-US" dirty="0" smtClean="0"/>
              <a:t>Keep it simple</a:t>
            </a:r>
          </a:p>
          <a:p>
            <a:pPr lvl="1"/>
            <a:r>
              <a:rPr lang="en-US" dirty="0" smtClean="0"/>
              <a:t>Students write about what they did or learned</a:t>
            </a:r>
          </a:p>
          <a:p>
            <a:pPr lvl="1"/>
            <a:r>
              <a:rPr lang="en-US" dirty="0" smtClean="0"/>
              <a:t>Use story problems that are already included in your lessons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685801"/>
            <a:ext cx="6965245" cy="685800"/>
          </a:xfrm>
        </p:spPr>
        <p:txBody>
          <a:bodyPr>
            <a:normAutofit/>
          </a:bodyPr>
          <a:lstStyle/>
          <a:p>
            <a:r>
              <a:rPr lang="en-US" sz="3600" dirty="0" smtClean="0"/>
              <a:t>I want to know more…</a:t>
            </a:r>
            <a:endParaRPr lang="en-US" sz="3600" dirty="0"/>
          </a:p>
        </p:txBody>
      </p:sp>
      <p:sp>
        <p:nvSpPr>
          <p:cNvPr id="3" name="Content Placeholder 2"/>
          <p:cNvSpPr>
            <a:spLocks noGrp="1"/>
          </p:cNvSpPr>
          <p:nvPr>
            <p:ph idx="1"/>
          </p:nvPr>
        </p:nvSpPr>
        <p:spPr>
          <a:xfrm>
            <a:off x="1066800" y="1524000"/>
            <a:ext cx="7010400" cy="4648200"/>
          </a:xfrm>
        </p:spPr>
        <p:txBody>
          <a:bodyPr>
            <a:normAutofit/>
          </a:bodyPr>
          <a:lstStyle/>
          <a:p>
            <a:r>
              <a:rPr lang="en-US" sz="1900" i="1" dirty="0" smtClean="0"/>
              <a:t>Writing in Math Class </a:t>
            </a:r>
            <a:r>
              <a:rPr lang="en-US" sz="1600" dirty="0" smtClean="0"/>
              <a:t>by Marilyn Burns 1995</a:t>
            </a:r>
            <a:endParaRPr lang="en-US" sz="1900" dirty="0" smtClean="0"/>
          </a:p>
          <a:p>
            <a:r>
              <a:rPr lang="en-US" sz="1900" i="1" dirty="0" smtClean="0"/>
              <a:t>Writing to Learn Mathematics:  Strategies that Work </a:t>
            </a:r>
            <a:r>
              <a:rPr lang="en-US" sz="1600" dirty="0" smtClean="0"/>
              <a:t>by Joan Countryman 1992</a:t>
            </a:r>
            <a:endParaRPr lang="en-US" sz="1900" dirty="0" smtClean="0"/>
          </a:p>
          <a:p>
            <a:r>
              <a:rPr lang="en-US" sz="1900" i="1" dirty="0" smtClean="0"/>
              <a:t>Math and Literature (K-3) Book One </a:t>
            </a:r>
            <a:r>
              <a:rPr lang="en-US" sz="1600" dirty="0" smtClean="0"/>
              <a:t>by Marilyn Burns 1992</a:t>
            </a:r>
            <a:endParaRPr lang="en-US" sz="1900" dirty="0" smtClean="0"/>
          </a:p>
          <a:p>
            <a:r>
              <a:rPr lang="en-US" sz="1900" dirty="0" smtClean="0"/>
              <a:t>Math and Literature (K-3) Book Two </a:t>
            </a:r>
            <a:r>
              <a:rPr lang="en-US" sz="1600" dirty="0" smtClean="0"/>
              <a:t>by Stephanie Sheffield 1995</a:t>
            </a:r>
            <a:endParaRPr lang="en-US" sz="1900" dirty="0" smtClean="0"/>
          </a:p>
          <a:p>
            <a:r>
              <a:rPr lang="en-US" sz="1900" dirty="0" smtClean="0"/>
              <a:t>Interactive Math Journal – </a:t>
            </a:r>
            <a:r>
              <a:rPr lang="en-US" sz="1900" dirty="0" smtClean="0">
                <a:hlinkClick r:id="rId2"/>
              </a:rPr>
              <a:t>www.rundesroom.com</a:t>
            </a:r>
            <a:endParaRPr lang="en-US" sz="1900" dirty="0" smtClean="0"/>
          </a:p>
          <a:p>
            <a:r>
              <a:rPr lang="en-US" sz="1900" dirty="0" smtClean="0"/>
              <a:t>Fraction tools </a:t>
            </a:r>
            <a:r>
              <a:rPr lang="en-US" sz="1900" dirty="0"/>
              <a:t>– </a:t>
            </a:r>
            <a:r>
              <a:rPr lang="en-US" sz="1900" dirty="0" smtClean="0">
                <a:hlinkClick r:id="rId3"/>
              </a:rPr>
              <a:t>www.cajonvalley.net/webpages/tlee/</a:t>
            </a:r>
            <a:endParaRPr lang="en-US" sz="1900" dirty="0" smtClean="0"/>
          </a:p>
          <a:p>
            <a:r>
              <a:rPr lang="en-US" sz="1900" dirty="0" smtClean="0"/>
              <a:t>Student Fraction Word Wall – TPT Freebie from Meredith Petit</a:t>
            </a:r>
          </a:p>
          <a:p>
            <a:r>
              <a:rPr lang="en-US" sz="1900" dirty="0" smtClean="0"/>
              <a:t>Problem Solving Routine - corkboardconnections.blogspot.com</a:t>
            </a:r>
          </a:p>
          <a:p>
            <a:r>
              <a:rPr lang="en-US" sz="1900" dirty="0" smtClean="0"/>
              <a:t>Classroom Cognitive and Meta-Cognitive Strategies for Teachers: </a:t>
            </a:r>
            <a:r>
              <a:rPr lang="en-US" sz="1700" dirty="0" smtClean="0"/>
              <a:t>Research-Based Strategies for Problem-Solving in Mathematics K-12 – </a:t>
            </a:r>
            <a:r>
              <a:rPr lang="en-US" sz="1900" dirty="0" smtClean="0"/>
              <a:t>Florida Dept. of Education 2010</a:t>
            </a:r>
          </a:p>
          <a:p>
            <a:r>
              <a:rPr lang="en-US" sz="1900" dirty="0" smtClean="0"/>
              <a:t>Problem Solving Decks (NC) - mathlearnnc.sharpschool.com</a:t>
            </a:r>
          </a:p>
          <a:p>
            <a:pPr>
              <a:buNone/>
            </a:pPr>
            <a:endParaRPr lang="en-US" sz="1900" dirty="0" smtClean="0"/>
          </a:p>
          <a:p>
            <a:endParaRPr lang="en-US" sz="1600" dirty="0" smtClean="0"/>
          </a:p>
          <a:p>
            <a:endParaRPr lang="en-US" sz="1800"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095023" y="817583"/>
            <a:ext cx="6965245" cy="706418"/>
          </a:xfrm>
        </p:spPr>
        <p:txBody>
          <a:bodyPr>
            <a:normAutofit/>
          </a:bodyPr>
          <a:lstStyle/>
          <a:p>
            <a:r>
              <a:rPr lang="en-US" sz="3600" dirty="0" smtClean="0"/>
              <a:t>Contact us:</a:t>
            </a:r>
            <a:endParaRPr lang="en-US" sz="3600" dirty="0"/>
          </a:p>
        </p:txBody>
      </p:sp>
      <p:pic>
        <p:nvPicPr>
          <p:cNvPr id="15" name="Content Placeholder 14" descr="God.png"/>
          <p:cNvPicPr>
            <a:picLocks noGrp="1" noChangeAspect="1"/>
          </p:cNvPicPr>
          <p:nvPr>
            <p:ph sz="quarter" idx="14"/>
          </p:nvPr>
        </p:nvPicPr>
        <p:blipFill>
          <a:blip r:embed="rId2" cstate="print"/>
          <a:stretch>
            <a:fillRect/>
          </a:stretch>
        </p:blipFill>
        <p:spPr>
          <a:xfrm>
            <a:off x="2209800" y="2590800"/>
            <a:ext cx="4695825" cy="3521869"/>
          </a:xfrm>
        </p:spPr>
      </p:pic>
      <p:sp>
        <p:nvSpPr>
          <p:cNvPr id="16" name="Content Placeholder 15"/>
          <p:cNvSpPr>
            <a:spLocks noGrp="1"/>
          </p:cNvSpPr>
          <p:nvPr>
            <p:ph sz="quarter" idx="13"/>
          </p:nvPr>
        </p:nvSpPr>
        <p:spPr>
          <a:xfrm>
            <a:off x="1828800" y="1524001"/>
            <a:ext cx="5562600" cy="914399"/>
          </a:xfrm>
        </p:spPr>
        <p:txBody>
          <a:bodyPr>
            <a:normAutofit/>
          </a:bodyPr>
          <a:lstStyle/>
          <a:p>
            <a:pPr algn="ctr">
              <a:buNone/>
            </a:pPr>
            <a:r>
              <a:rPr lang="en-US" dirty="0"/>
              <a:t>amanda.collier@eku.edu</a:t>
            </a:r>
          </a:p>
          <a:p>
            <a:pPr algn="ctr">
              <a:buNone/>
            </a:pPr>
            <a:r>
              <a:rPr lang="en-US" dirty="0" smtClean="0"/>
              <a:t>cindy.townsend@fayette.kyschools.us</a:t>
            </a:r>
          </a:p>
          <a:p>
            <a:pPr algn="ctr">
              <a:buNone/>
            </a:pPr>
            <a:endParaRPr lang="en-US" sz="10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762001"/>
            <a:ext cx="6965245" cy="761999"/>
          </a:xfrm>
        </p:spPr>
        <p:txBody>
          <a:bodyPr>
            <a:normAutofit/>
          </a:bodyPr>
          <a:lstStyle/>
          <a:p>
            <a:r>
              <a:rPr lang="en-US" sz="3600" dirty="0" smtClean="0"/>
              <a:t>Why write in math?</a:t>
            </a:r>
            <a:endParaRPr lang="en-US" sz="3600" dirty="0"/>
          </a:p>
        </p:txBody>
      </p:sp>
      <p:sp>
        <p:nvSpPr>
          <p:cNvPr id="3" name="Content Placeholder 2"/>
          <p:cNvSpPr>
            <a:spLocks noGrp="1"/>
          </p:cNvSpPr>
          <p:nvPr>
            <p:ph idx="1"/>
          </p:nvPr>
        </p:nvSpPr>
        <p:spPr>
          <a:xfrm>
            <a:off x="1143000" y="1600200"/>
            <a:ext cx="6858000" cy="4419600"/>
          </a:xfrm>
        </p:spPr>
        <p:txBody>
          <a:bodyPr>
            <a:normAutofit/>
          </a:bodyPr>
          <a:lstStyle/>
          <a:p>
            <a:pPr indent="0">
              <a:buNone/>
            </a:pPr>
            <a:r>
              <a:rPr lang="en-US" dirty="0" smtClean="0"/>
              <a:t>When students write, they are integrating the work of the hand, the eye, and the brain. They fix on the page connections and relationships between what they already know and what they are meeting for the first time. When they write, students are active and engaged.  </a:t>
            </a:r>
          </a:p>
          <a:p>
            <a:pPr algn="ctr">
              <a:buNone/>
            </a:pPr>
            <a:endParaRPr lang="en-US" sz="1400" dirty="0" smtClean="0"/>
          </a:p>
          <a:p>
            <a:pPr algn="ctr">
              <a:buNone/>
            </a:pPr>
            <a:endParaRPr lang="en-US" sz="1400" dirty="0" smtClean="0"/>
          </a:p>
          <a:p>
            <a:pPr algn="ctr">
              <a:buNone/>
            </a:pPr>
            <a:r>
              <a:rPr lang="en-US" sz="3000" dirty="0" smtClean="0"/>
              <a:t>Writing helps students make sense of mathematics. </a:t>
            </a:r>
          </a:p>
          <a:p>
            <a:pPr algn="ctr">
              <a:buNone/>
            </a:pPr>
            <a:r>
              <a:rPr lang="en-US" sz="1200" dirty="0" smtClean="0"/>
              <a:t>(Countryman 1992)</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Writing means that </a:t>
            </a:r>
            <a:r>
              <a:rPr lang="en-US" sz="3600" u="sng" dirty="0" smtClean="0"/>
              <a:t>everyone </a:t>
            </a:r>
            <a:r>
              <a:rPr lang="en-US" sz="3600" dirty="0" smtClean="0"/>
              <a:t>is active and engaged.</a:t>
            </a:r>
            <a:endParaRPr lang="en-US" sz="3600" dirty="0"/>
          </a:p>
        </p:txBody>
      </p:sp>
      <p:pic>
        <p:nvPicPr>
          <p:cNvPr id="6" name="Content Placeholder 5" descr="mindwanders.jpg"/>
          <p:cNvPicPr>
            <a:picLocks noGrp="1" noChangeAspect="1"/>
          </p:cNvPicPr>
          <p:nvPr>
            <p:ph idx="1"/>
          </p:nvPr>
        </p:nvPicPr>
        <p:blipFill>
          <a:blip r:embed="rId2" cstate="print"/>
          <a:stretch>
            <a:fillRect/>
          </a:stretch>
        </p:blipFill>
        <p:spPr>
          <a:xfrm>
            <a:off x="1066800" y="2743200"/>
            <a:ext cx="7129698" cy="2299326"/>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817583"/>
            <a:ext cx="6965245" cy="1011218"/>
          </a:xfrm>
        </p:spPr>
        <p:txBody>
          <a:bodyPr>
            <a:normAutofit/>
          </a:bodyPr>
          <a:lstStyle/>
          <a:p>
            <a:r>
              <a:rPr lang="en-US" sz="3600" dirty="0" smtClean="0"/>
              <a:t>Four Types of Writing</a:t>
            </a:r>
            <a:endParaRPr lang="en-US" sz="3600" dirty="0"/>
          </a:p>
        </p:txBody>
      </p:sp>
      <p:sp>
        <p:nvSpPr>
          <p:cNvPr id="3" name="Content Placeholder 2"/>
          <p:cNvSpPr>
            <a:spLocks noGrp="1"/>
          </p:cNvSpPr>
          <p:nvPr>
            <p:ph idx="1"/>
          </p:nvPr>
        </p:nvSpPr>
        <p:spPr>
          <a:xfrm>
            <a:off x="1219200" y="2119256"/>
            <a:ext cx="6705600" cy="3748143"/>
          </a:xfrm>
        </p:spPr>
        <p:txBody>
          <a:bodyPr/>
          <a:lstStyle/>
          <a:p>
            <a:r>
              <a:rPr lang="en-US" dirty="0" smtClean="0"/>
              <a:t>Learning Logs and Journals</a:t>
            </a:r>
          </a:p>
          <a:p>
            <a:r>
              <a:rPr lang="en-US" dirty="0" smtClean="0"/>
              <a:t>Solving Math Problems and Explaining Mathematical Ideas</a:t>
            </a:r>
          </a:p>
          <a:p>
            <a:r>
              <a:rPr lang="en-US" dirty="0" smtClean="0"/>
              <a:t>Creative Writing</a:t>
            </a:r>
          </a:p>
          <a:p>
            <a:r>
              <a:rPr lang="en-US" dirty="0" smtClean="0"/>
              <a:t>General Writing</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685801"/>
            <a:ext cx="6965245" cy="990600"/>
          </a:xfrm>
        </p:spPr>
        <p:txBody>
          <a:bodyPr>
            <a:normAutofit/>
          </a:bodyPr>
          <a:lstStyle/>
          <a:p>
            <a:r>
              <a:rPr lang="en-US" sz="3600" dirty="0" smtClean="0"/>
              <a:t>Learning Logs &amp; Journals</a:t>
            </a:r>
            <a:endParaRPr lang="en-US" sz="3600" dirty="0"/>
          </a:p>
        </p:txBody>
      </p:sp>
      <p:sp>
        <p:nvSpPr>
          <p:cNvPr id="3" name="Content Placeholder 2"/>
          <p:cNvSpPr>
            <a:spLocks noGrp="1"/>
          </p:cNvSpPr>
          <p:nvPr>
            <p:ph idx="1"/>
          </p:nvPr>
        </p:nvSpPr>
        <p:spPr>
          <a:xfrm>
            <a:off x="1219200" y="2119256"/>
            <a:ext cx="6705600" cy="3824343"/>
          </a:xfrm>
        </p:spPr>
        <p:txBody>
          <a:bodyPr/>
          <a:lstStyle/>
          <a:p>
            <a:r>
              <a:rPr lang="en-US" dirty="0" smtClean="0"/>
              <a:t>Ongoing records of what students are doing and learning</a:t>
            </a:r>
          </a:p>
          <a:p>
            <a:pPr lvl="1"/>
            <a:r>
              <a:rPr lang="en-US" dirty="0" smtClean="0"/>
              <a:t>Write about what you did.</a:t>
            </a:r>
          </a:p>
          <a:p>
            <a:pPr lvl="1"/>
            <a:r>
              <a:rPr lang="en-US" dirty="0" smtClean="0"/>
              <a:t>Write about what you learned.</a:t>
            </a:r>
          </a:p>
          <a:p>
            <a:pPr lvl="1"/>
            <a:r>
              <a:rPr lang="en-US" dirty="0" smtClean="0"/>
              <a:t>Write about what you’re not sure about or wondering about.</a:t>
            </a:r>
          </a:p>
          <a:p>
            <a:r>
              <a:rPr lang="en-US" dirty="0" smtClean="0"/>
              <a:t>Varies from everyday to once or twice a week</a:t>
            </a:r>
          </a:p>
          <a:p>
            <a:r>
              <a:rPr lang="en-US" dirty="0" smtClean="0"/>
              <a:t>Can be used as a reference tool</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762001"/>
            <a:ext cx="6965245" cy="762000"/>
          </a:xfrm>
        </p:spPr>
        <p:txBody>
          <a:bodyPr>
            <a:normAutofit/>
          </a:bodyPr>
          <a:lstStyle/>
          <a:p>
            <a:r>
              <a:rPr lang="en-US" sz="3600" dirty="0" smtClean="0"/>
              <a:t>Learning Logs</a:t>
            </a:r>
            <a:endParaRPr lang="en-US" sz="3600" dirty="0"/>
          </a:p>
        </p:txBody>
      </p:sp>
      <p:pic>
        <p:nvPicPr>
          <p:cNvPr id="6" name="Content Placeholder 5" descr="today_learned01.bmp.jpg"/>
          <p:cNvPicPr>
            <a:picLocks noGrp="1" noChangeAspect="1"/>
          </p:cNvPicPr>
          <p:nvPr>
            <p:ph sz="quarter" idx="13"/>
          </p:nvPr>
        </p:nvPicPr>
        <p:blipFill>
          <a:blip r:embed="rId2" cstate="print"/>
          <a:stretch>
            <a:fillRect/>
          </a:stretch>
        </p:blipFill>
        <p:spPr>
          <a:xfrm>
            <a:off x="990600" y="1676400"/>
            <a:ext cx="3657600" cy="4535525"/>
          </a:xfrm>
        </p:spPr>
      </p:pic>
      <p:pic>
        <p:nvPicPr>
          <p:cNvPr id="7" name="Content Placeholder 6" descr="CD_fractions.bmp.jpg"/>
          <p:cNvPicPr>
            <a:picLocks noGrp="1" noChangeAspect="1"/>
          </p:cNvPicPr>
          <p:nvPr>
            <p:ph sz="quarter" idx="14"/>
          </p:nvPr>
        </p:nvPicPr>
        <p:blipFill>
          <a:blip r:embed="rId3" cstate="print"/>
          <a:stretch>
            <a:fillRect/>
          </a:stretch>
        </p:blipFill>
        <p:spPr>
          <a:xfrm>
            <a:off x="4971840" y="1646321"/>
            <a:ext cx="3257760" cy="4543717"/>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95023" y="762001"/>
            <a:ext cx="6965245" cy="762000"/>
          </a:xfrm>
        </p:spPr>
        <p:txBody>
          <a:bodyPr>
            <a:normAutofit/>
          </a:bodyPr>
          <a:lstStyle/>
          <a:p>
            <a:r>
              <a:rPr lang="en-US" sz="3600" dirty="0" smtClean="0"/>
              <a:t>Math in My World</a:t>
            </a:r>
            <a:endParaRPr lang="en-US" sz="3600" dirty="0"/>
          </a:p>
        </p:txBody>
      </p:sp>
      <p:pic>
        <p:nvPicPr>
          <p:cNvPr id="7" name="Content Placeholder 6" descr="Number_story01.bmp.jpg"/>
          <p:cNvPicPr>
            <a:picLocks noGrp="1" noChangeAspect="1"/>
          </p:cNvPicPr>
          <p:nvPr>
            <p:ph sz="quarter" idx="13"/>
          </p:nvPr>
        </p:nvPicPr>
        <p:blipFill>
          <a:blip r:embed="rId2" cstate="print"/>
          <a:stretch>
            <a:fillRect/>
          </a:stretch>
        </p:blipFill>
        <p:spPr>
          <a:xfrm>
            <a:off x="838200" y="1572525"/>
            <a:ext cx="3451680" cy="4254104"/>
          </a:xfrm>
        </p:spPr>
      </p:pic>
      <p:pic>
        <p:nvPicPr>
          <p:cNvPr id="8" name="Content Placeholder 7" descr="number_story03.bmp"/>
          <p:cNvPicPr>
            <a:picLocks noGrp="1" noChangeAspect="1"/>
          </p:cNvPicPr>
          <p:nvPr>
            <p:ph sz="quarter" idx="14"/>
          </p:nvPr>
        </p:nvPicPr>
        <p:blipFill>
          <a:blip r:embed="rId3" cstate="print"/>
          <a:stretch>
            <a:fillRect/>
          </a:stretch>
        </p:blipFill>
        <p:spPr>
          <a:xfrm>
            <a:off x="4953568" y="1565494"/>
            <a:ext cx="3276032" cy="4258158"/>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762001"/>
            <a:ext cx="6965245" cy="914400"/>
          </a:xfrm>
        </p:spPr>
        <p:txBody>
          <a:bodyPr>
            <a:normAutofit fontScale="90000"/>
          </a:bodyPr>
          <a:lstStyle/>
          <a:p>
            <a:r>
              <a:rPr lang="en-US" sz="6600" dirty="0" smtClean="0"/>
              <a:t>10</a:t>
            </a:r>
            <a:r>
              <a:rPr lang="en-US" dirty="0" smtClean="0"/>
              <a:t> </a:t>
            </a:r>
            <a:r>
              <a:rPr lang="en-US" sz="4000" dirty="0" smtClean="0"/>
              <a:t>Tool</a:t>
            </a:r>
            <a:endParaRPr lang="en-US" sz="3600" dirty="0"/>
          </a:p>
        </p:txBody>
      </p:sp>
      <p:pic>
        <p:nvPicPr>
          <p:cNvPr id="7" name="Content Placeholder 6" descr="10tool.jpg"/>
          <p:cNvPicPr>
            <a:picLocks noGrp="1" noChangeAspect="1"/>
          </p:cNvPicPr>
          <p:nvPr>
            <p:ph idx="1"/>
          </p:nvPr>
        </p:nvPicPr>
        <p:blipFill>
          <a:blip r:embed="rId2" cstate="print"/>
          <a:stretch>
            <a:fillRect/>
          </a:stretch>
        </p:blipFill>
        <p:spPr>
          <a:xfrm>
            <a:off x="990600" y="1752601"/>
            <a:ext cx="7098201" cy="4364078"/>
          </a:xfrm>
        </p:spPr>
      </p:pic>
    </p:spTree>
    <p:extLst>
      <p:ext uri="{BB962C8B-B14F-4D97-AF65-F5344CB8AC3E}">
        <p14:creationId xmlns:p14="http://schemas.microsoft.com/office/powerpoint/2010/main" xmlns="" val="211100885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ushpin">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1373</TotalTime>
  <Words>647</Words>
  <Application>Microsoft Office PowerPoint</Application>
  <PresentationFormat>On-screen Show (4:3)</PresentationFormat>
  <Paragraphs>103</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Pushpin</vt:lpstr>
      <vt:lpstr>Two + 2 = Four Ways to Engage Student Mathematicians Through Writing</vt:lpstr>
      <vt:lpstr>What do you notice?</vt:lpstr>
      <vt:lpstr>Why write in math?</vt:lpstr>
      <vt:lpstr>Writing means that everyone is active and engaged.</vt:lpstr>
      <vt:lpstr>Four Types of Writing</vt:lpstr>
      <vt:lpstr>Learning Logs &amp; Journals</vt:lpstr>
      <vt:lpstr>Learning Logs</vt:lpstr>
      <vt:lpstr>Math in My World</vt:lpstr>
      <vt:lpstr>10 Tool</vt:lpstr>
      <vt:lpstr>Interactive Math Journal</vt:lpstr>
      <vt:lpstr>Interactive Math Journal</vt:lpstr>
      <vt:lpstr>Reflection Sample</vt:lpstr>
      <vt:lpstr>Slide 13</vt:lpstr>
      <vt:lpstr>Solving Math Problems Explaining Mathematical Ideas</vt:lpstr>
      <vt:lpstr>Solve and Explain</vt:lpstr>
      <vt:lpstr>Solve and Explain</vt:lpstr>
      <vt:lpstr>Critique Reasoning</vt:lpstr>
      <vt:lpstr>Creative Writing</vt:lpstr>
      <vt:lpstr>Creative Writing</vt:lpstr>
      <vt:lpstr>_____ Shrinks (If I was 3 inches tall)</vt:lpstr>
      <vt:lpstr>Our numbers are missing!</vt:lpstr>
      <vt:lpstr>Story Starters</vt:lpstr>
      <vt:lpstr>General Writing Assignments</vt:lpstr>
      <vt:lpstr>Write directions for a game or activity</vt:lpstr>
      <vt:lpstr>Where should I start?</vt:lpstr>
      <vt:lpstr>I want to know more…</vt:lpstr>
      <vt:lpstr>Contact us: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Two + 2 = Four Ways to Engage Student Mathematicians Through Writing</dc:title>
  <dc:creator>Cindy Townsend</dc:creator>
  <cp:lastModifiedBy>FCPS</cp:lastModifiedBy>
  <cp:revision>103</cp:revision>
  <dcterms:created xsi:type="dcterms:W3CDTF">2015-02-17T21:35:18Z</dcterms:created>
  <dcterms:modified xsi:type="dcterms:W3CDTF">2015-03-14T16:50:29Z</dcterms:modified>
</cp:coreProperties>
</file>